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y="6858000" cx="12192000"/>
  <p:notesSz cx="6858000" cy="9144000"/>
  <p:embeddedFontLst>
    <p:embeddedFont>
      <p:font typeface="Sarabun"/>
      <p:regular r:id="rId19"/>
      <p:bold r:id="rId20"/>
      <p:italic r:id="rId21"/>
      <p:boldItalic r:id="rId22"/>
    </p:embeddedFont>
    <p:embeddedFont>
      <p:font typeface="Prompt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92BA783-91A1-4DEA-BE4C-EBF528624478}">
  <a:tblStyle styleId="{692BA783-91A1-4DEA-BE4C-EBF52862447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arabun-bold.fntdata"/><Relationship Id="rId22" Type="http://schemas.openxmlformats.org/officeDocument/2006/relationships/font" Target="fonts/Sarabun-boldItalic.fntdata"/><Relationship Id="rId21" Type="http://schemas.openxmlformats.org/officeDocument/2006/relationships/font" Target="fonts/Sarabun-italic.fntdata"/><Relationship Id="rId24" Type="http://schemas.openxmlformats.org/officeDocument/2006/relationships/font" Target="fonts/Prompt-bold.fntdata"/><Relationship Id="rId23" Type="http://schemas.openxmlformats.org/officeDocument/2006/relationships/font" Target="fonts/Promp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Prompt-boldItalic.fntdata"/><Relationship Id="rId25" Type="http://schemas.openxmlformats.org/officeDocument/2006/relationships/font" Target="fonts/Prompt-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font" Target="fonts/Sarabun-regular.fntdata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5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Relationship Id="rId4" Type="http://schemas.openxmlformats.org/officeDocument/2006/relationships/image" Target="../media/image1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295275" y="1396454"/>
            <a:ext cx="1160145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64748B"/>
                </a:solidFill>
                <a:latin typeface="Prompt"/>
                <a:ea typeface="Prompt"/>
                <a:cs typeface="Prompt"/>
                <a:sym typeface="Prompt"/>
              </a:rPr>
              <a:t>CORPORATE PROFILE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295275" y="1834604"/>
            <a:ext cx="1160145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บริษัท เอดีเอสเพาเวอร์ เอ็นจิเนียริ่ง จำกัด</a:t>
            </a:r>
            <a:endParaRPr/>
          </a:p>
        </p:txBody>
      </p:sp>
      <p:sp>
        <p:nvSpPr>
          <p:cNvPr id="87" name="Google Shape;87;p13"/>
          <p:cNvSpPr/>
          <p:nvPr/>
        </p:nvSpPr>
        <p:spPr>
          <a:xfrm>
            <a:off x="5619750" y="4177754"/>
            <a:ext cx="952500" cy="4762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571500" y="4511129"/>
            <a:ext cx="11049000" cy="7313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พันธมิตรและฐานลูกค้าเชิงยุทธศาสตร์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 Strategic Partners &amp; Client Base Portfolio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5715000" y="2588865"/>
            <a:ext cx="762000" cy="4762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2850594" y="2826990"/>
            <a:ext cx="6490811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ประวัติและความเชี่ยวชาญ</a:t>
            </a:r>
            <a:endParaRPr/>
          </a:p>
        </p:txBody>
      </p:sp>
      <p:sp>
        <p:nvSpPr>
          <p:cNvPr id="96" name="Google Shape;96;p14"/>
          <p:cNvSpPr txBox="1"/>
          <p:nvPr/>
        </p:nvSpPr>
        <p:spPr>
          <a:xfrm>
            <a:off x="3005137" y="3874740"/>
            <a:ext cx="6181725" cy="365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รากฐานแห่งคุณภาพและความไว้วางใจมาตั้งแต่ปี พ.ศ. 2555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5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ความเชี่ยวชาญด้านวิศวกรรมไฟฟ้า</a:t>
            </a:r>
            <a:endParaRPr/>
          </a:p>
        </p:txBody>
      </p:sp>
      <p:sp>
        <p:nvSpPr>
          <p:cNvPr id="103" name="Google Shape;103;p15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5"/>
          <p:cNvSpPr txBox="1"/>
          <p:nvPr/>
        </p:nvSpPr>
        <p:spPr>
          <a:xfrm>
            <a:off x="571500" y="2821483"/>
            <a:ext cx="52387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5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บริษัท เอดีเอสเพาเวอร์ เอ็นจิเนียริ่ง จำกัด</a:t>
            </a:r>
            <a:r>
              <a:rPr b="0" i="0" lang="en-US" sz="165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 ก่อตั้งขึ้นเพื่อส่งมอบบริการทางด้านวิศวกรรมไฟฟ้าที่เปี่ยมด้วยคุณภาพ โดยมุ่งเน้นความต้องการของลูกค้าเป็นสำคัญ</a:t>
            </a:r>
            <a:endParaRPr/>
          </a:p>
        </p:txBody>
      </p:sp>
      <p:sp>
        <p:nvSpPr>
          <p:cNvPr id="105" name="Google Shape;105;p15"/>
          <p:cNvSpPr txBox="1"/>
          <p:nvPr/>
        </p:nvSpPr>
        <p:spPr>
          <a:xfrm>
            <a:off x="571500" y="3969841"/>
            <a:ext cx="523875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เรามีความเชี่ยวชาญในการติดตั้งระบบไฟฟ้าเดินสาย ติดตั้งหม้อแปลง และเครื่องกำเนิดไฟฟ้าทุกชนิด รวมถึงงาน Wiring Control MDB และ PLC ที่มีความซับซ้อนสูง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6"/>
          <p:cNvSpPr/>
          <p:nvPr/>
        </p:nvSpPr>
        <p:spPr>
          <a:xfrm>
            <a:off x="5715000" y="2588865"/>
            <a:ext cx="762000" cy="4762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6"/>
          <p:cNvSpPr txBox="1"/>
          <p:nvPr/>
        </p:nvSpPr>
        <p:spPr>
          <a:xfrm>
            <a:off x="3270646" y="2826990"/>
            <a:ext cx="5650706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สัดส่วนลูกค้าหลัก</a:t>
            </a:r>
            <a:endParaRPr/>
          </a:p>
        </p:txBody>
      </p:sp>
      <p:sp>
        <p:nvSpPr>
          <p:cNvPr id="113" name="Google Shape;113;p16"/>
          <p:cNvSpPr txBox="1"/>
          <p:nvPr/>
        </p:nvSpPr>
        <p:spPr>
          <a:xfrm>
            <a:off x="3405187" y="3874740"/>
            <a:ext cx="5381625" cy="365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วิเคราะห์ฐานลูกค้าเชิงกลยุทธ์และพันธมิตรทางยุทธศาสตร์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18" name="Google Shape;11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638300"/>
            <a:ext cx="11049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7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สัดส่วนพันธมิตรทางยุทธศาสตร์</a:t>
            </a:r>
            <a:endParaRPr/>
          </a:p>
        </p:txBody>
      </p:sp>
      <p:sp>
        <p:nvSpPr>
          <p:cNvPr id="121" name="Google Shape;121;p17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6" name="Google Shape;12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1638300"/>
            <a:ext cx="11049000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8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8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การวิเคราะห์กลุ่มลูกค้าเป้าหมาย</a:t>
            </a:r>
            <a:endParaRPr/>
          </a:p>
        </p:txBody>
      </p:sp>
      <p:sp>
        <p:nvSpPr>
          <p:cNvPr id="129" name="Google Shape;129;p18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8"/>
          <p:cNvSpPr txBox="1"/>
          <p:nvPr/>
        </p:nvSpPr>
        <p:spPr>
          <a:xfrm>
            <a:off x="571500" y="5105400"/>
            <a:ext cx="110490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สัดส่วนที่แสดงสะท้อนถึงระดับความไว้วางใจและความสัมพันธ์ทางธุรกิจที่แข็งแกร่งกับผู้นำด้านพลังงานระดับโลก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9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รายละเอียดฐานลูกค้าและสัดส่วนงาน</a:t>
            </a:r>
            <a:endParaRPr/>
          </a:p>
        </p:txBody>
      </p:sp>
      <p:sp>
        <p:nvSpPr>
          <p:cNvPr id="137" name="Google Shape;137;p19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9"/>
          <p:cNvSpPr/>
          <p:nvPr/>
        </p:nvSpPr>
        <p:spPr>
          <a:xfrm>
            <a:off x="571500" y="1938337"/>
            <a:ext cx="11049000" cy="3971925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39" name="Google Shape;139;p19"/>
          <p:cNvGraphicFramePr/>
          <p:nvPr/>
        </p:nvGraphicFramePr>
        <p:xfrm>
          <a:off x="571500" y="193833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{692BA783-91A1-4DEA-BE4C-EBF528624478}</a:tableStyleId>
              </a:tblPr>
              <a:tblGrid>
                <a:gridCol w="3806575"/>
                <a:gridCol w="5277000"/>
                <a:gridCol w="1965425"/>
              </a:tblGrid>
              <a:tr h="661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FFFFFF"/>
                          </a:solidFill>
                          <a:latin typeface="Prompt"/>
                          <a:ea typeface="Prompt"/>
                          <a:cs typeface="Prompt"/>
                          <a:sym typeface="Prompt"/>
                        </a:rPr>
                        <a:t>ชื่อพันธมิตรทางธุรกิจ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3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FFFFFF"/>
                          </a:solidFill>
                          <a:latin typeface="Prompt"/>
                          <a:ea typeface="Prompt"/>
                          <a:cs typeface="Prompt"/>
                          <a:sym typeface="Prompt"/>
                        </a:rPr>
                        <a:t>ประเภทงานหลัก / ความร่วมมือ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3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FFFFFF"/>
                          </a:solidFill>
                          <a:latin typeface="Prompt"/>
                          <a:ea typeface="Prompt"/>
                          <a:cs typeface="Prompt"/>
                          <a:sym typeface="Prompt"/>
                        </a:rPr>
                        <a:t>สัดส่วน (%)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366"/>
                    </a:solidFill>
                  </a:tcPr>
                </a:tc>
              </a:tr>
              <a:tr h="661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Schneider Electric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Industrial Automation &amp; MV Distribution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1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Hitachi Energy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Grid Automation &amp; Power Systems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1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U-Electric System Limited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Electrical Distribution Infrastructure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1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SIEMENS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Smart Infrastructure &amp; Electrification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20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PRECISE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Energy Integrated Solutions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4155"/>
                          </a:solidFill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40" name="Google Shape;140;p19"/>
          <p:cNvSpPr/>
          <p:nvPr/>
        </p:nvSpPr>
        <p:spPr>
          <a:xfrm>
            <a:off x="571500" y="3267075"/>
            <a:ext cx="380657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9"/>
          <p:cNvSpPr/>
          <p:nvPr/>
        </p:nvSpPr>
        <p:spPr>
          <a:xfrm>
            <a:off x="4378076" y="3267075"/>
            <a:ext cx="5276998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9"/>
          <p:cNvSpPr/>
          <p:nvPr/>
        </p:nvSpPr>
        <p:spPr>
          <a:xfrm>
            <a:off x="9655075" y="3267075"/>
            <a:ext cx="19654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9"/>
          <p:cNvSpPr/>
          <p:nvPr/>
        </p:nvSpPr>
        <p:spPr>
          <a:xfrm>
            <a:off x="571500" y="3924300"/>
            <a:ext cx="380657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9"/>
          <p:cNvSpPr/>
          <p:nvPr/>
        </p:nvSpPr>
        <p:spPr>
          <a:xfrm>
            <a:off x="4378076" y="3924300"/>
            <a:ext cx="5276998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9655075" y="3924300"/>
            <a:ext cx="19654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9"/>
          <p:cNvSpPr/>
          <p:nvPr/>
        </p:nvSpPr>
        <p:spPr>
          <a:xfrm>
            <a:off x="571500" y="4581525"/>
            <a:ext cx="380657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4378076" y="4581525"/>
            <a:ext cx="5276998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9"/>
          <p:cNvSpPr/>
          <p:nvPr/>
        </p:nvSpPr>
        <p:spPr>
          <a:xfrm>
            <a:off x="9655075" y="4581525"/>
            <a:ext cx="19654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571500" y="5238750"/>
            <a:ext cx="380657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4378076" y="5238750"/>
            <a:ext cx="5276998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>
            <a:off x="9655075" y="5238750"/>
            <a:ext cx="19654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571500" y="5895975"/>
            <a:ext cx="3806576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4378076" y="5895975"/>
            <a:ext cx="5276998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9655075" y="5895975"/>
            <a:ext cx="19654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9" name="Google Shape;15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647950"/>
            <a:ext cx="3492549" cy="25527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0" name="Google Shape;16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49799" y="2647950"/>
            <a:ext cx="3492549" cy="25527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1" name="Google Shape;16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28099" y="2647950"/>
            <a:ext cx="3492549" cy="255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0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บริการหลักด้านวิศวกรรมไฟฟ้า</a:t>
            </a:r>
            <a:endParaRPr/>
          </a:p>
        </p:txBody>
      </p:sp>
      <p:sp>
        <p:nvSpPr>
          <p:cNvPr id="164" name="Google Shape;164;p20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65" name="Google Shape;165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79575" y="3086100"/>
            <a:ext cx="476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0"/>
          <p:cNvSpPr txBox="1"/>
          <p:nvPr/>
        </p:nvSpPr>
        <p:spPr>
          <a:xfrm>
            <a:off x="884236" y="3800475"/>
            <a:ext cx="2867077" cy="26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Wiring Control</a:t>
            </a:r>
            <a:endParaRPr/>
          </a:p>
        </p:txBody>
      </p:sp>
      <p:sp>
        <p:nvSpPr>
          <p:cNvPr id="167" name="Google Shape;167;p20"/>
          <p:cNvSpPr txBox="1"/>
          <p:nvPr/>
        </p:nvSpPr>
        <p:spPr>
          <a:xfrm>
            <a:off x="952500" y="4067175"/>
            <a:ext cx="2730549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รับออกแบบและทำตู้ MCB, MDB และตู้ PLC Control คุณภาพสูง</a:t>
            </a:r>
            <a:endParaRPr/>
          </a:p>
        </p:txBody>
      </p:sp>
      <p:pic>
        <p:nvPicPr>
          <p:cNvPr descr="image.png" id="168" name="Google Shape;168;p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915025" y="3086100"/>
            <a:ext cx="3619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0"/>
          <p:cNvSpPr txBox="1"/>
          <p:nvPr/>
        </p:nvSpPr>
        <p:spPr>
          <a:xfrm>
            <a:off x="4662535" y="3800475"/>
            <a:ext cx="2867077" cy="26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MV Installation</a:t>
            </a:r>
            <a:endParaRPr/>
          </a:p>
        </p:txBody>
      </p:sp>
      <p:sp>
        <p:nvSpPr>
          <p:cNvPr id="170" name="Google Shape;170;p20"/>
          <p:cNvSpPr txBox="1"/>
          <p:nvPr/>
        </p:nvSpPr>
        <p:spPr>
          <a:xfrm>
            <a:off x="4730799" y="4067175"/>
            <a:ext cx="2730549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ติดตั้งตู้สวิทช์เกียร์และ Ring Main สำหรับแรงดันไฟฟ้า 12-24 kV</a:t>
            </a:r>
            <a:endParaRPr/>
          </a:p>
        </p:txBody>
      </p:sp>
      <p:pic>
        <p:nvPicPr>
          <p:cNvPr descr="image.png" id="171" name="Google Shape;171;p2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636174" y="3086100"/>
            <a:ext cx="476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0"/>
          <p:cNvSpPr txBox="1"/>
          <p:nvPr/>
        </p:nvSpPr>
        <p:spPr>
          <a:xfrm>
            <a:off x="8440835" y="3800475"/>
            <a:ext cx="2867077" cy="26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General Contracting</a:t>
            </a:r>
            <a:endParaRPr/>
          </a:p>
        </p:txBody>
      </p:sp>
      <p:sp>
        <p:nvSpPr>
          <p:cNvPr id="173" name="Google Shape;173;p20"/>
          <p:cNvSpPr txBox="1"/>
          <p:nvPr/>
        </p:nvSpPr>
        <p:spPr>
          <a:xfrm>
            <a:off x="8509099" y="4067175"/>
            <a:ext cx="2730549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งานรับเหมาเดินสายไฟฟ้าโรงงาน และติดตั้งเครื่องจักรทุกชนิด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1"/>
          <p:cNvSpPr txBox="1"/>
          <p:nvPr/>
        </p:nvSpPr>
        <p:spPr>
          <a:xfrm>
            <a:off x="571500" y="2009775"/>
            <a:ext cx="5200650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มาตรฐานระดับสากล</a:t>
            </a:r>
            <a:endParaRPr/>
          </a:p>
        </p:txBody>
      </p:sp>
      <p:sp>
        <p:nvSpPr>
          <p:cNvPr id="180" name="Google Shape;180;p21"/>
          <p:cNvSpPr txBox="1"/>
          <p:nvPr/>
        </p:nvSpPr>
        <p:spPr>
          <a:xfrm>
            <a:off x="571500" y="3076575"/>
            <a:ext cx="4953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เรามุ่งเน้นการใช้อุปกรณ์และเทคโนโลยีชั้นนำจากพันธมิตรระดับโลก เพื่อส่งมอบระบบไฟฟ้าที่มีความเสถียรและปลอดภัยสูงสุด</a:t>
            </a:r>
            <a:endParaRPr/>
          </a:p>
        </p:txBody>
      </p:sp>
      <p:sp>
        <p:nvSpPr>
          <p:cNvPr id="181" name="Google Shape;181;p21"/>
          <p:cNvSpPr txBox="1"/>
          <p:nvPr/>
        </p:nvSpPr>
        <p:spPr>
          <a:xfrm>
            <a:off x="571500" y="3829050"/>
            <a:ext cx="49530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ความชำนาญในงาน Modify Wiring และการออกแบบระบบควบคุมที่ซับซ้อน คือหัวใจหลักที่ทำให้เราได้รับความไว้วางใจจาก Schneider และ Hitachi อย่างต่อเนื่อง</a:t>
            </a:r>
            <a:endParaRPr/>
          </a:p>
        </p:txBody>
      </p:sp>
      <p:pic>
        <p:nvPicPr>
          <p:cNvPr id="182" name="Google Shape;182;p21"/>
          <p:cNvPicPr preferRelativeResize="0"/>
          <p:nvPr/>
        </p:nvPicPr>
        <p:blipFill rotWithShape="1">
          <a:blip r:embed="rId3">
            <a:alphaModFix/>
          </a:blip>
          <a:srcRect b="0" l="3204" r="0" t="0"/>
          <a:stretch/>
        </p:blipFill>
        <p:spPr>
          <a:xfrm>
            <a:off x="5772150" y="1057475"/>
            <a:ext cx="5845699" cy="4647802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809625" y="571500"/>
            <a:ext cx="11351418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ความสำเร็จเชิงประจักษ์</a:t>
            </a:r>
            <a:endParaRPr/>
          </a:p>
        </p:txBody>
      </p:sp>
      <p:sp>
        <p:nvSpPr>
          <p:cNvPr id="189" name="Google Shape;189;p22"/>
          <p:cNvSpPr/>
          <p:nvPr/>
        </p:nvSpPr>
        <p:spPr>
          <a:xfrm>
            <a:off x="571500" y="571500"/>
            <a:ext cx="95250" cy="638175"/>
          </a:xfrm>
          <a:prstGeom prst="rect">
            <a:avLst/>
          </a:prstGeom>
          <a:solidFill>
            <a:srgbClr val="D4AF3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2"/>
          <p:cNvSpPr txBox="1"/>
          <p:nvPr/>
        </p:nvSpPr>
        <p:spPr>
          <a:xfrm>
            <a:off x="571500" y="3133725"/>
            <a:ext cx="5238750" cy="13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05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14+</a:t>
            </a:r>
            <a:endParaRPr/>
          </a:p>
        </p:txBody>
      </p:sp>
      <p:sp>
        <p:nvSpPr>
          <p:cNvPr id="191" name="Google Shape;191;p22"/>
          <p:cNvSpPr txBox="1"/>
          <p:nvPr/>
        </p:nvSpPr>
        <p:spPr>
          <a:xfrm>
            <a:off x="571500" y="4371975"/>
            <a:ext cx="523875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D4AF37"/>
                </a:solidFill>
                <a:latin typeface="Sarabun"/>
                <a:ea typeface="Sarabun"/>
                <a:cs typeface="Sarabun"/>
                <a:sym typeface="Sarabun"/>
              </a:rPr>
              <a:t>ปีแห่งประสบการณ์ (ตั้งแต่ 2012)</a:t>
            </a:r>
            <a:endParaRPr/>
          </a:p>
        </p:txBody>
      </p:sp>
      <p:sp>
        <p:nvSpPr>
          <p:cNvPr id="192" name="Google Shape;192;p22"/>
          <p:cNvSpPr txBox="1"/>
          <p:nvPr/>
        </p:nvSpPr>
        <p:spPr>
          <a:xfrm>
            <a:off x="6381750" y="3038475"/>
            <a:ext cx="5500687" cy="26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วิวัฒนาการที่ยั่งยืน</a:t>
            </a:r>
            <a:endParaRPr/>
          </a:p>
        </p:txBody>
      </p:sp>
      <p:sp>
        <p:nvSpPr>
          <p:cNvPr id="193" name="Google Shape;193;p22"/>
          <p:cNvSpPr txBox="1"/>
          <p:nvPr/>
        </p:nvSpPr>
        <p:spPr>
          <a:xfrm>
            <a:off x="6381750" y="3305175"/>
            <a:ext cx="523875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ตลอดระยะเวลากว่าทศวรรษ บริษัทฯ ได้สั่งสมประสบการณ์และขยายฐานลูกค้าครอบคลุมกลุ่มธุรกิจพลังงานและอุตสาหกรรมหนัก</a:t>
            </a:r>
            <a:endParaRPr/>
          </a:p>
        </p:txBody>
      </p:sp>
      <p:sp>
        <p:nvSpPr>
          <p:cNvPr id="194" name="Google Shape;194;p22"/>
          <p:cNvSpPr txBox="1"/>
          <p:nvPr/>
        </p:nvSpPr>
        <p:spPr>
          <a:xfrm>
            <a:off x="6381750" y="4057650"/>
            <a:ext cx="523875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เรายังคงพัฒนาศักยภาพทีมงานอย่างต่อเนื่อง เพื่อรองรับนวัตกรรมไฟฟ้าที่เปลี่ยนแปลงไปอย่างรวดเร็วในยุคปัจจุบัน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3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3"/>
          <p:cNvSpPr txBox="1"/>
          <p:nvPr/>
        </p:nvSpPr>
        <p:spPr>
          <a:xfrm>
            <a:off x="1809750" y="2255490"/>
            <a:ext cx="8572500" cy="16801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6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3150" u="none" cap="none" strike="noStrike">
                <a:solidFill>
                  <a:srgbClr val="1E293B"/>
                </a:solidFill>
                <a:latin typeface="Prompt"/>
                <a:ea typeface="Prompt"/>
                <a:cs typeface="Prompt"/>
                <a:sym typeface="Prompt"/>
              </a:rPr>
              <a:t> "เราไม่เพียงแค่ติดตั้งระบบไฟฟ้า แต่เราสร้างรากฐานที่มั่นคงให้กับอนาคตของธุรกิจคุณ ด้วยมาตรฐานวิศวกรรมระดับสากล" </a:t>
            </a:r>
            <a:endParaRPr/>
          </a:p>
        </p:txBody>
      </p:sp>
      <p:sp>
        <p:nvSpPr>
          <p:cNvPr id="201" name="Google Shape;201;p23"/>
          <p:cNvSpPr txBox="1"/>
          <p:nvPr/>
        </p:nvSpPr>
        <p:spPr>
          <a:xfrm>
            <a:off x="1809750" y="4221360"/>
            <a:ext cx="85725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— คณะวิศวกรและผู้บริหาร บริษัท เอดีเอสเพาเวอร์ เอ็นจิเนียริ่ง จำกัด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06" name="Google Shape;20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16975" y="3437572"/>
            <a:ext cx="4876800" cy="212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4"/>
          <p:cNvSpPr/>
          <p:nvPr/>
        </p:nvSpPr>
        <p:spPr>
          <a:xfrm>
            <a:off x="0" y="6781800"/>
            <a:ext cx="12192000" cy="76200"/>
          </a:xfrm>
          <a:prstGeom prst="rect">
            <a:avLst/>
          </a:prstGeom>
          <a:solidFill>
            <a:srgbClr val="0023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4"/>
          <p:cNvSpPr txBox="1"/>
          <p:nvPr/>
        </p:nvSpPr>
        <p:spPr>
          <a:xfrm>
            <a:off x="2730579" y="1360140"/>
            <a:ext cx="6730841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02366"/>
                </a:solidFill>
                <a:latin typeface="Prompt"/>
                <a:ea typeface="Prompt"/>
                <a:cs typeface="Prompt"/>
                <a:sym typeface="Prompt"/>
              </a:rPr>
              <a:t>ติดต่อสอบถาม</a:t>
            </a:r>
            <a:endParaRPr/>
          </a:p>
        </p:txBody>
      </p:sp>
      <p:sp>
        <p:nvSpPr>
          <p:cNvPr id="209" name="Google Shape;209;p24"/>
          <p:cNvSpPr txBox="1"/>
          <p:nvPr/>
        </p:nvSpPr>
        <p:spPr>
          <a:xfrm>
            <a:off x="2890837" y="2407890"/>
            <a:ext cx="6410325" cy="365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64748B"/>
                </a:solidFill>
                <a:latin typeface="Sarabun"/>
                <a:ea typeface="Sarabun"/>
                <a:cs typeface="Sarabun"/>
                <a:sym typeface="Sarabun"/>
              </a:rPr>
              <a:t>พร้อมเป็นที่ปรึกษาและคู่คิดด้านวิศวกรรมไฟฟ้าสำหรับองค์กรของคุณ</a:t>
            </a:r>
            <a:endParaRPr/>
          </a:p>
        </p:txBody>
      </p:sp>
      <p:sp>
        <p:nvSpPr>
          <p:cNvPr id="210" name="Google Shape;210;p24"/>
          <p:cNvSpPr txBox="1"/>
          <p:nvPr/>
        </p:nvSpPr>
        <p:spPr>
          <a:xfrm>
            <a:off x="4048125" y="3687960"/>
            <a:ext cx="4095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บริษัท เอดีเอสเพาเวอร์ เอ็นจิเนียริ่ง จำกัด</a:t>
            </a:r>
            <a:endParaRPr/>
          </a:p>
        </p:txBody>
      </p:sp>
      <p:sp>
        <p:nvSpPr>
          <p:cNvPr id="211" name="Google Shape;211;p24"/>
          <p:cNvSpPr txBox="1"/>
          <p:nvPr/>
        </p:nvSpPr>
        <p:spPr>
          <a:xfrm>
            <a:off x="4048125" y="4135635"/>
            <a:ext cx="4095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166 หมู่ที่ 5 ต.ศาลากลาง อ.บางกรวย จ.นนทบุรี 11130</a:t>
            </a:r>
            <a:endParaRPr/>
          </a:p>
        </p:txBody>
      </p:sp>
      <p:sp>
        <p:nvSpPr>
          <p:cNvPr id="212" name="Google Shape;212;p24"/>
          <p:cNvSpPr txBox="1"/>
          <p:nvPr/>
        </p:nvSpPr>
        <p:spPr>
          <a:xfrm>
            <a:off x="3907425" y="4977498"/>
            <a:ext cx="4095900" cy="2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9050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4155"/>
                </a:solidFill>
                <a:latin typeface="Sarabun"/>
                <a:ea typeface="Sarabun"/>
                <a:cs typeface="Sarabun"/>
                <a:sym typeface="Sarabun"/>
              </a:rPr>
              <a:t>087-064-9296 |       www.ads-power.com</a:t>
            </a:r>
            <a:endParaRPr/>
          </a:p>
        </p:txBody>
      </p:sp>
      <p:pic>
        <p:nvPicPr>
          <p:cNvPr descr="image.png" id="213" name="Google Shape;213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48137" y="4997760"/>
            <a:ext cx="1905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14" name="Google Shape;214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01850" y="4997760"/>
            <a:ext cx="190500" cy="19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